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00" r:id="rId5"/>
    <p:sldMasterId id="2147483713" r:id="rId6"/>
    <p:sldMasterId id="2147483725" r:id="rId7"/>
    <p:sldMasterId id="2147483737" r:id="rId8"/>
    <p:sldMasterId id="2147483749" r:id="rId9"/>
  </p:sldMasterIdLst>
  <p:notesMasterIdLst>
    <p:notesMasterId r:id="rId40"/>
  </p:notesMasterIdLst>
  <p:sldIdLst>
    <p:sldId id="257" r:id="rId10"/>
    <p:sldId id="275" r:id="rId11"/>
    <p:sldId id="276" r:id="rId12"/>
    <p:sldId id="277" r:id="rId13"/>
    <p:sldId id="278" r:id="rId14"/>
    <p:sldId id="279" r:id="rId15"/>
    <p:sldId id="280" r:id="rId16"/>
    <p:sldId id="260" r:id="rId17"/>
    <p:sldId id="311" r:id="rId18"/>
    <p:sldId id="312" r:id="rId19"/>
    <p:sldId id="313" r:id="rId20"/>
    <p:sldId id="299" r:id="rId21"/>
    <p:sldId id="281" r:id="rId22"/>
    <p:sldId id="282" r:id="rId23"/>
    <p:sldId id="315" r:id="rId24"/>
    <p:sldId id="316" r:id="rId25"/>
    <p:sldId id="317" r:id="rId26"/>
    <p:sldId id="318" r:id="rId27"/>
    <p:sldId id="304" r:id="rId28"/>
    <p:sldId id="319" r:id="rId29"/>
    <p:sldId id="283" r:id="rId30"/>
    <p:sldId id="320" r:id="rId31"/>
    <p:sldId id="323" r:id="rId32"/>
    <p:sldId id="324" r:id="rId33"/>
    <p:sldId id="287" r:id="rId34"/>
    <p:sldId id="310" r:id="rId35"/>
    <p:sldId id="321" r:id="rId36"/>
    <p:sldId id="322" r:id="rId37"/>
    <p:sldId id="289" r:id="rId38"/>
    <p:sldId id="295" r:id="rId3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8" autoAdjust="0"/>
  </p:normalViewPr>
  <p:slideViewPr>
    <p:cSldViewPr>
      <p:cViewPr>
        <p:scale>
          <a:sx n="49" d="100"/>
          <a:sy n="49" d="100"/>
        </p:scale>
        <p:origin x="-143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30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5" tIns="47122" rIns="94245" bIns="471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30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5" tIns="47122" rIns="94245" bIns="471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410">
              <a:defRPr>
                <a:solidFill>
                  <a:schemeClr val="tx1"/>
                </a:solidFill>
                <a:latin typeface="Arial" charset="0"/>
              </a:defRPr>
            </a:lvl1pPr>
            <a:lvl2pPr marL="764597" indent="-294077" defTabSz="939410">
              <a:defRPr>
                <a:solidFill>
                  <a:schemeClr val="tx1"/>
                </a:solidFill>
                <a:latin typeface="Arial" charset="0"/>
              </a:defRPr>
            </a:lvl2pPr>
            <a:lvl3pPr marL="1176304" indent="-235261" defTabSz="939410">
              <a:defRPr>
                <a:solidFill>
                  <a:schemeClr val="tx1"/>
                </a:solidFill>
                <a:latin typeface="Arial" charset="0"/>
              </a:defRPr>
            </a:lvl3pPr>
            <a:lvl4pPr marL="1646827" indent="-235261" defTabSz="939410">
              <a:defRPr>
                <a:solidFill>
                  <a:schemeClr val="tx1"/>
                </a:solidFill>
                <a:latin typeface="Arial" charset="0"/>
              </a:defRPr>
            </a:lvl4pPr>
            <a:lvl5pPr marL="2117348" indent="-235261" defTabSz="939410">
              <a:defRPr>
                <a:solidFill>
                  <a:schemeClr val="tx1"/>
                </a:solidFill>
                <a:latin typeface="Arial" charset="0"/>
              </a:defRPr>
            </a:lvl5pPr>
            <a:lvl6pPr marL="2587870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392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913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437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30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5" tIns="47122" rIns="94245" bIns="471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29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410">
              <a:defRPr>
                <a:solidFill>
                  <a:schemeClr val="tx1"/>
                </a:solidFill>
                <a:latin typeface="Arial" charset="0"/>
              </a:defRPr>
            </a:lvl1pPr>
            <a:lvl2pPr marL="764597" indent="-294077" defTabSz="939410">
              <a:defRPr>
                <a:solidFill>
                  <a:schemeClr val="tx1"/>
                </a:solidFill>
                <a:latin typeface="Arial" charset="0"/>
              </a:defRPr>
            </a:lvl2pPr>
            <a:lvl3pPr marL="1176304" indent="-235261" defTabSz="939410">
              <a:defRPr>
                <a:solidFill>
                  <a:schemeClr val="tx1"/>
                </a:solidFill>
                <a:latin typeface="Arial" charset="0"/>
              </a:defRPr>
            </a:lvl3pPr>
            <a:lvl4pPr marL="1646827" indent="-235261" defTabSz="939410">
              <a:defRPr>
                <a:solidFill>
                  <a:schemeClr val="tx1"/>
                </a:solidFill>
                <a:latin typeface="Arial" charset="0"/>
              </a:defRPr>
            </a:lvl4pPr>
            <a:lvl5pPr marL="2117348" indent="-235261" defTabSz="939410">
              <a:defRPr>
                <a:solidFill>
                  <a:schemeClr val="tx1"/>
                </a:solidFill>
                <a:latin typeface="Arial" charset="0"/>
              </a:defRPr>
            </a:lvl5pPr>
            <a:lvl6pPr marL="2587870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392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913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437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30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5" tIns="47122" rIns="94245" bIns="471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6" tIns="45763" rIns="91526" bIns="4576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6" tIns="45763" rIns="91526" bIns="4576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6" tIns="45763" rIns="91526" bIns="4576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6" tIns="45763" rIns="91526" bIns="4576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4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26" tIns="45763" rIns="91526" bIns="45763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410">
              <a:defRPr>
                <a:solidFill>
                  <a:schemeClr val="tx1"/>
                </a:solidFill>
                <a:latin typeface="Arial" charset="0"/>
              </a:defRPr>
            </a:lvl1pPr>
            <a:lvl2pPr marL="764597" indent="-294077" defTabSz="939410">
              <a:defRPr>
                <a:solidFill>
                  <a:schemeClr val="tx1"/>
                </a:solidFill>
                <a:latin typeface="Arial" charset="0"/>
              </a:defRPr>
            </a:lvl2pPr>
            <a:lvl3pPr marL="1176304" indent="-235261" defTabSz="939410">
              <a:defRPr>
                <a:solidFill>
                  <a:schemeClr val="tx1"/>
                </a:solidFill>
                <a:latin typeface="Arial" charset="0"/>
              </a:defRPr>
            </a:lvl3pPr>
            <a:lvl4pPr marL="1646827" indent="-235261" defTabSz="939410">
              <a:defRPr>
                <a:solidFill>
                  <a:schemeClr val="tx1"/>
                </a:solidFill>
                <a:latin typeface="Arial" charset="0"/>
              </a:defRPr>
            </a:lvl4pPr>
            <a:lvl5pPr marL="2117348" indent="-235261" defTabSz="939410">
              <a:defRPr>
                <a:solidFill>
                  <a:schemeClr val="tx1"/>
                </a:solidFill>
                <a:latin typeface="Arial" charset="0"/>
              </a:defRPr>
            </a:lvl5pPr>
            <a:lvl6pPr marL="2587870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392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913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437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30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5" tIns="47122" rIns="94245" bIns="471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21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410">
              <a:defRPr>
                <a:solidFill>
                  <a:schemeClr val="tx1"/>
                </a:solidFill>
                <a:latin typeface="Arial" charset="0"/>
              </a:defRPr>
            </a:lvl1pPr>
            <a:lvl2pPr marL="764597" indent="-294077" defTabSz="939410">
              <a:defRPr>
                <a:solidFill>
                  <a:schemeClr val="tx1"/>
                </a:solidFill>
                <a:latin typeface="Arial" charset="0"/>
              </a:defRPr>
            </a:lvl2pPr>
            <a:lvl3pPr marL="1176304" indent="-235261" defTabSz="939410">
              <a:defRPr>
                <a:solidFill>
                  <a:schemeClr val="tx1"/>
                </a:solidFill>
                <a:latin typeface="Arial" charset="0"/>
              </a:defRPr>
            </a:lvl3pPr>
            <a:lvl4pPr marL="1646827" indent="-235261" defTabSz="939410">
              <a:defRPr>
                <a:solidFill>
                  <a:schemeClr val="tx1"/>
                </a:solidFill>
                <a:latin typeface="Arial" charset="0"/>
              </a:defRPr>
            </a:lvl4pPr>
            <a:lvl5pPr marL="2117348" indent="-235261" defTabSz="939410">
              <a:defRPr>
                <a:solidFill>
                  <a:schemeClr val="tx1"/>
                </a:solidFill>
                <a:latin typeface="Arial" charset="0"/>
              </a:defRPr>
            </a:lvl5pPr>
            <a:lvl6pPr marL="2587870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392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8913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437" indent="-235261" defTabSz="9394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236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30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45" tIns="47122" rIns="94245" bIns="4712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25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84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6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6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575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6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4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5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7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3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81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0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82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58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4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24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42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4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97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5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0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63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0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6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33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80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99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86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6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56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92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1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51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24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75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28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77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1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9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1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19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15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50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94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60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2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5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31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18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23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5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24.10.2019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12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17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7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64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6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07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87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90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26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81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10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264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76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3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9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5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54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13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61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53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31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131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6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9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50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76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2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51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37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24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58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579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924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052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98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5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7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5BC6AF7F-8B23-4216-947A-AFEADD42EA87}" type="datetimeFigureOut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7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7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C14BBEB1-D343-4996-AB0C-DCE6FB9C3A6E}" type="slidenum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5BC6AF7F-8B23-4216-947A-AFEADD42EA87}" type="datetimeFigureOut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67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67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C14BBEB1-D343-4996-AB0C-DCE6FB9C3A6E}" type="slidenum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5BC6AF7F-8B23-4216-947A-AFEADD42EA87}" type="datetimeFigureOut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61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6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C14BBEB1-D343-4996-AB0C-DCE6FB9C3A6E}" type="slidenum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5BC6AF7F-8B23-4216-947A-AFEADD42EA87}" type="datetimeFigureOut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fld id="{C14BBEB1-D343-4996-AB0C-DCE6FB9C3A6E}" type="slidenum">
              <a:rPr lang="ru-RU"/>
              <a:pPr defTabSz="9537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1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2AE-1F7B-4109-A877-1267FFF2E1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4A29-8166-4266-9617-A57AB932FE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9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42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Мирзоев </a:t>
            </a:r>
            <a:r>
              <a:rPr lang="ru-RU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м.б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(8960) 421 46 81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СОШ .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7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368615, РД, МР «Дербентский район»,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с.Нюгди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1973917" y="1331136"/>
            <a:ext cx="6453280" cy="4402125"/>
          </a:xfrm>
          <a:prstGeom prst="rect">
            <a:avLst/>
          </a:prstGeom>
          <a:noFill/>
          <a:ln w="0"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0800000">
            <a:off x="4799911" y="2295278"/>
            <a:ext cx="907205" cy="2213842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5490702" y="3820405"/>
            <a:ext cx="982805" cy="2364383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5400000">
            <a:off x="6254797" y="2273525"/>
            <a:ext cx="982805" cy="2068630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6803877" y="4546448"/>
            <a:ext cx="336199" cy="43922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6829059" y="4974520"/>
            <a:ext cx="295870" cy="49748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821569" y="5030674"/>
            <a:ext cx="362439" cy="44132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821565" y="4546448"/>
            <a:ext cx="368850" cy="41481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5200563" y="4961265"/>
            <a:ext cx="1628502" cy="2231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240275" y="2329655"/>
            <a:ext cx="445228" cy="32303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4821567" y="2323305"/>
            <a:ext cx="418710" cy="34272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822970" y="4091538"/>
            <a:ext cx="440370" cy="40031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5253509" y="4117504"/>
            <a:ext cx="384063" cy="34841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5240275" y="2652691"/>
            <a:ext cx="13230" cy="144340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7352040" y="2815324"/>
            <a:ext cx="394617" cy="49140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7352043" y="3334872"/>
            <a:ext cx="385206" cy="44823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5737217" y="3334868"/>
            <a:ext cx="253167" cy="44487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5707116" y="2831080"/>
            <a:ext cx="283277" cy="48598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5990386" y="3334868"/>
            <a:ext cx="1361656" cy="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2820373" y="4689349"/>
            <a:ext cx="1850383" cy="899907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737246" y="1469281"/>
            <a:ext cx="587943" cy="5608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ПВ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V="1">
            <a:off x="1973921" y="1191006"/>
            <a:ext cx="6453279" cy="5746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1547664" y="1191022"/>
            <a:ext cx="7012471" cy="5747"/>
          </a:xfrm>
          <a:prstGeom prst="line">
            <a:avLst/>
          </a:prstGeom>
          <a:ln w="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2923713" y="2180713"/>
            <a:ext cx="1583383" cy="97060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 rot="9461551">
            <a:off x="2886407" y="1363588"/>
            <a:ext cx="2934518" cy="1333105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4071093">
            <a:off x="5267734" y="1705455"/>
            <a:ext cx="1445384" cy="543166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4071093">
            <a:off x="3994864" y="2500565"/>
            <a:ext cx="1343790" cy="513534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4535259" y="3635968"/>
            <a:ext cx="270992" cy="225633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5400000">
            <a:off x="3242714" y="3023791"/>
            <a:ext cx="982805" cy="1647662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Полилиния 56"/>
          <p:cNvSpPr/>
          <p:nvPr/>
        </p:nvSpPr>
        <p:spPr>
          <a:xfrm rot="4071093" flipH="1">
            <a:off x="2968188" y="3045475"/>
            <a:ext cx="199380" cy="445944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rot="9268578">
            <a:off x="5881904" y="2371641"/>
            <a:ext cx="1092222" cy="535819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955022" y="3393863"/>
            <a:ext cx="363309" cy="41526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249948" y="3819777"/>
            <a:ext cx="302297" cy="50764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228759" y="3367583"/>
            <a:ext cx="323483" cy="42752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923712" y="3809128"/>
            <a:ext cx="394617" cy="49140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318322" y="3809127"/>
            <a:ext cx="910434" cy="106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 rot="4071093">
            <a:off x="1595195" y="2832933"/>
            <a:ext cx="2450371" cy="907096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олилиния 59"/>
          <p:cNvSpPr/>
          <p:nvPr/>
        </p:nvSpPr>
        <p:spPr>
          <a:xfrm rot="4071093" flipH="1">
            <a:off x="3147852" y="3610366"/>
            <a:ext cx="878855" cy="1992837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62669" y="1405592"/>
            <a:ext cx="2974551" cy="453826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5400000">
            <a:off x="7673427" y="2455560"/>
            <a:ext cx="982805" cy="504957"/>
          </a:xfrm>
          <a:prstGeom prst="rect">
            <a:avLst/>
          </a:prstGeom>
          <a:solidFill>
            <a:schemeClr val="bg2">
              <a:lumMod val="10000"/>
            </a:schemeClr>
          </a:solidFill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Полилиния 67"/>
          <p:cNvSpPr/>
          <p:nvPr/>
        </p:nvSpPr>
        <p:spPr>
          <a:xfrm rot="4071093">
            <a:off x="4398048" y="4245289"/>
            <a:ext cx="537714" cy="210351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105483" y="1427813"/>
            <a:ext cx="1447152" cy="409417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t="10983" r="7867" b="11360"/>
          <a:stretch/>
        </p:blipFill>
        <p:spPr bwMode="auto">
          <a:xfrm>
            <a:off x="544679" y="989473"/>
            <a:ext cx="7780330" cy="4915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15755" y="6268748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00" y="6105607"/>
            <a:ext cx="3528392" cy="7390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9" b="49744"/>
          <a:stretch/>
        </p:blipFill>
        <p:spPr bwMode="auto">
          <a:xfrm>
            <a:off x="3505891" y="3596307"/>
            <a:ext cx="274320" cy="42315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68638" y="2943427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9" b="49744"/>
          <a:stretch/>
        </p:blipFill>
        <p:spPr bwMode="auto">
          <a:xfrm>
            <a:off x="4099559" y="3003034"/>
            <a:ext cx="274320" cy="44424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50256" r="54798" b="8069"/>
          <a:stretch/>
        </p:blipFill>
        <p:spPr bwMode="auto">
          <a:xfrm>
            <a:off x="4373879" y="3683876"/>
            <a:ext cx="396240" cy="25908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50256" r="54798" b="8069"/>
          <a:stretch/>
        </p:blipFill>
        <p:spPr bwMode="auto">
          <a:xfrm>
            <a:off x="7020272" y="4797152"/>
            <a:ext cx="396240" cy="25908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7" r="90404" b="15424"/>
          <a:stretch/>
        </p:blipFill>
        <p:spPr bwMode="auto">
          <a:xfrm>
            <a:off x="5412332" y="3619870"/>
            <a:ext cx="432812" cy="38709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9" b="49744"/>
          <a:stretch/>
        </p:blipFill>
        <p:spPr bwMode="auto">
          <a:xfrm>
            <a:off x="6745952" y="4408366"/>
            <a:ext cx="274320" cy="44424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9" b="49744"/>
          <a:stretch/>
        </p:blipFill>
        <p:spPr bwMode="auto">
          <a:xfrm>
            <a:off x="2753046" y="3141691"/>
            <a:ext cx="274320" cy="44424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27328" y="3336462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08406" y="4590785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pic>
        <p:nvPicPr>
          <p:cNvPr id="21" name="Рисунок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50256" r="54798" b="8069"/>
          <a:stretch/>
        </p:blipFill>
        <p:spPr bwMode="auto">
          <a:xfrm>
            <a:off x="7061433" y="3284220"/>
            <a:ext cx="396240" cy="25908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5136" y="4095722"/>
            <a:ext cx="205241" cy="206375"/>
          </a:xfrm>
          <a:prstGeom prst="rect">
            <a:avLst/>
          </a:prstGeom>
          <a:solidFill>
            <a:srgbClr val="FF0000"/>
          </a:solidFill>
          <a:ln w="63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144596" y="4657968"/>
            <a:ext cx="438904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831229" y="6301810"/>
            <a:ext cx="457089" cy="140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240320" y="3141691"/>
            <a:ext cx="438904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232329" y="3080317"/>
            <a:ext cx="438904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-451305" y="2726175"/>
            <a:ext cx="5342610" cy="2338022"/>
            <a:chOff x="3971368" y="4237038"/>
            <a:chExt cx="5442672" cy="2136776"/>
          </a:xfrm>
        </p:grpSpPr>
        <p:sp>
          <p:nvSpPr>
            <p:cNvPr id="13" name="Прямоугольник 12"/>
            <p:cNvSpPr/>
            <p:nvPr/>
          </p:nvSpPr>
          <p:spPr bwMode="auto">
            <a:xfrm rot="5400000">
              <a:off x="6165851" y="2274889"/>
              <a:ext cx="1054100" cy="5441950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 rot="5400000">
              <a:off x="7138195" y="5377656"/>
              <a:ext cx="846137" cy="1146174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73"/>
            <p:cNvGrpSpPr>
              <a:grpSpLocks/>
            </p:cNvGrpSpPr>
            <p:nvPr/>
          </p:nvGrpSpPr>
          <p:grpSpPr bwMode="auto">
            <a:xfrm rot="5400000">
              <a:off x="9118743" y="5346546"/>
              <a:ext cx="115838" cy="474757"/>
              <a:chOff x="4335615" y="1957644"/>
              <a:chExt cx="71706" cy="288032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336648" y="1960633"/>
                <a:ext cx="70754" cy="28797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4336648" y="2060799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336648" y="208487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335666" y="210510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335666" y="2125328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4336648" y="214748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335666" y="216963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336648" y="219274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335666" y="2216825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85"/>
            <p:cNvGrpSpPr>
              <a:grpSpLocks/>
            </p:cNvGrpSpPr>
            <p:nvPr/>
          </p:nvGrpSpPr>
          <p:grpSpPr bwMode="auto">
            <a:xfrm>
              <a:off x="8133057" y="5522159"/>
              <a:ext cx="118191" cy="465304"/>
              <a:chOff x="4335615" y="1957644"/>
              <a:chExt cx="71706" cy="28803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333510" y="1958111"/>
                <a:ext cx="71272" cy="287929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333510" y="2061293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333510" y="2084878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332547" y="2105515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332547" y="2126151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333510" y="2147770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332547" y="2169389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333510" y="2192974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332547" y="2217542"/>
                <a:ext cx="71272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107"/>
            <p:cNvGrpSpPr>
              <a:grpSpLocks/>
            </p:cNvGrpSpPr>
            <p:nvPr/>
          </p:nvGrpSpPr>
          <p:grpSpPr bwMode="auto">
            <a:xfrm rot="5400000">
              <a:off x="5708706" y="5345487"/>
              <a:ext cx="115838" cy="474757"/>
              <a:chOff x="4335615" y="1957644"/>
              <a:chExt cx="71706" cy="288032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4336321" y="1960580"/>
                <a:ext cx="70754" cy="28797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336322" y="206074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336322" y="2084824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335339" y="210505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335339" y="212527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336322" y="214742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335339" y="2169579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336322" y="2192694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335339" y="221677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133"/>
            <p:cNvGrpSpPr>
              <a:grpSpLocks/>
            </p:cNvGrpSpPr>
            <p:nvPr/>
          </p:nvGrpSpPr>
          <p:grpSpPr bwMode="auto">
            <a:xfrm rot="5400000">
              <a:off x="4150828" y="5343580"/>
              <a:ext cx="115838" cy="474757"/>
              <a:chOff x="4335615" y="1957644"/>
              <a:chExt cx="71706" cy="288032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336519" y="1960253"/>
                <a:ext cx="70754" cy="287974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336519" y="2060418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336519" y="208449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4335537" y="2104722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4335537" y="2124947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336519" y="2147100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4335537" y="2169251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4336519" y="2192366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4335537" y="2216445"/>
                <a:ext cx="7075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Прямоугольник 55"/>
            <p:cNvSpPr/>
            <p:nvPr/>
          </p:nvSpPr>
          <p:spPr bwMode="auto">
            <a:xfrm rot="5400000">
              <a:off x="7469981" y="4229895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 rot="5400000">
              <a:off x="5517357" y="4229895"/>
              <a:ext cx="231775" cy="246061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 bwMode="auto">
            <a:xfrm rot="5400000">
              <a:off x="6731793" y="2793208"/>
              <a:ext cx="0" cy="44053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 bwMode="auto">
            <a:xfrm rot="5400000" flipH="1">
              <a:off x="8908257" y="5022056"/>
              <a:ext cx="527050" cy="4746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 rot="5400000">
              <a:off x="8908257" y="4495006"/>
              <a:ext cx="527050" cy="47466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 bwMode="auto">
            <a:xfrm rot="5400000">
              <a:off x="3989388" y="4978399"/>
              <a:ext cx="527050" cy="5619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rot="5400000" flipH="1">
              <a:off x="3999707" y="4466430"/>
              <a:ext cx="527050" cy="53181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14" idx="1"/>
            </p:cNvCxnSpPr>
            <p:nvPr/>
          </p:nvCxnSpPr>
          <p:spPr bwMode="auto">
            <a:xfrm rot="5400000" flipH="1" flipV="1">
              <a:off x="7295356" y="5261770"/>
              <a:ext cx="53181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 bwMode="auto">
            <a:xfrm rot="5400000" flipH="1">
              <a:off x="7421563" y="5662613"/>
              <a:ext cx="850900" cy="57150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endCxn id="14" idx="1"/>
            </p:cNvCxnSpPr>
            <p:nvPr/>
          </p:nvCxnSpPr>
          <p:spPr bwMode="auto">
            <a:xfrm rot="5400000" flipH="1" flipV="1">
              <a:off x="6846889" y="5664200"/>
              <a:ext cx="846137" cy="57308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64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20" y="1267285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303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28" y="2248134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81" y="4156536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52" y="2669955"/>
            <a:ext cx="1692985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45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96" y="3549866"/>
            <a:ext cx="1757105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67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315" y="4631652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67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27" y="4997911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902" y="3091777"/>
            <a:ext cx="1692985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89" y="2047796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89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31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40" y="2389107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39" y="2132840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40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30" y="4804376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89" y="5257947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89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515" y="4206795"/>
            <a:ext cx="1843667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43" y="2504769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27" y="2916385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99" y="3368801"/>
            <a:ext cx="172825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66" y="3799690"/>
            <a:ext cx="1757105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27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93" y="5693350"/>
            <a:ext cx="1675535" cy="2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54" y="6116305"/>
            <a:ext cx="1675535" cy="2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47711"/>
              </p:ext>
            </p:extLst>
          </p:nvPr>
        </p:nvGraphicFramePr>
        <p:xfrm>
          <a:off x="86462" y="998538"/>
          <a:ext cx="8972550" cy="5960087"/>
        </p:xfrm>
        <a:graphic>
          <a:graphicData uri="http://schemas.openxmlformats.org/drawingml/2006/table">
            <a:tbl>
              <a:tblPr/>
              <a:tblGrid>
                <a:gridCol w="563875"/>
                <a:gridCol w="5255010"/>
                <a:gridCol w="3153665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292; детей 240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1чел.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1-этаж.; 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1-этаж.; 3 здан.2-х этаж.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-7м; 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7м.; 3 здан.10м.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-12х40; 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-12х20; 3 здан.-20х40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6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63384"/>
              </p:ext>
            </p:extLst>
          </p:nvPr>
        </p:nvGraphicFramePr>
        <p:xfrm>
          <a:off x="88705" y="999399"/>
          <a:ext cx="8966271" cy="5765920"/>
        </p:xfrm>
        <a:graphic>
          <a:graphicData uri="http://schemas.openxmlformats.org/drawingml/2006/table">
            <a:tbl>
              <a:tblPr/>
              <a:tblGrid>
                <a:gridCol w="561630"/>
                <a:gridCol w="5251045"/>
                <a:gridCol w="31535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1163"/>
              </p:ext>
            </p:extLst>
          </p:nvPr>
        </p:nvGraphicFramePr>
        <p:xfrm>
          <a:off x="66412" y="987912"/>
          <a:ext cx="9003067" cy="5810553"/>
        </p:xfrm>
        <a:graphic>
          <a:graphicData uri="http://schemas.openxmlformats.org/drawingml/2006/table">
            <a:tbl>
              <a:tblPr/>
              <a:tblGrid>
                <a:gridCol w="565691"/>
                <a:gridCol w="5290101"/>
                <a:gridCol w="3147275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58864"/>
              </p:ext>
            </p:extLst>
          </p:nvPr>
        </p:nvGraphicFramePr>
        <p:xfrm>
          <a:off x="58940" y="989347"/>
          <a:ext cx="8689524" cy="2662867"/>
        </p:xfrm>
        <a:graphic>
          <a:graphicData uri="http://schemas.openxmlformats.org/drawingml/2006/table">
            <a:tbl>
              <a:tblPr/>
              <a:tblGrid>
                <a:gridCol w="563406"/>
                <a:gridCol w="5249154"/>
                <a:gridCol w="2876964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50 м.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ПЧ-МЧС 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67930"/>
              </p:ext>
            </p:extLst>
          </p:nvPr>
        </p:nvGraphicFramePr>
        <p:xfrm>
          <a:off x="107504" y="3645024"/>
          <a:ext cx="8568952" cy="3087519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31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85273"/>
              </p:ext>
            </p:extLst>
          </p:nvPr>
        </p:nvGraphicFramePr>
        <p:xfrm>
          <a:off x="285756" y="957062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Нуждается в реконструкции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 частично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25-30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27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551337"/>
              </p:ext>
            </p:extLst>
          </p:nvPr>
        </p:nvGraphicFramePr>
        <p:xfrm>
          <a:off x="118699" y="1021718"/>
          <a:ext cx="8906607" cy="4325941"/>
        </p:xfrm>
        <a:graphic>
          <a:graphicData uri="http://schemas.openxmlformats.org/drawingml/2006/table">
            <a:tbl>
              <a:tblPr/>
              <a:tblGrid>
                <a:gridCol w="556592"/>
                <a:gridCol w="2019056"/>
                <a:gridCol w="2933941"/>
                <a:gridCol w="3397018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02.09.2013 (Плановая)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Дербентскому району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11.11.2015 (Плановая)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Дербентскому району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01.06.2016 (Плановая)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Дербентскому району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20.12.2018 (Плановая)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Дербентскому району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27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1973917" y="1331136"/>
            <a:ext cx="6453280" cy="4402125"/>
          </a:xfrm>
          <a:prstGeom prst="rect">
            <a:avLst/>
          </a:prstGeom>
          <a:noFill/>
          <a:ln w="0"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0800000">
            <a:off x="4799911" y="2295278"/>
            <a:ext cx="907205" cy="2213842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5490702" y="3820405"/>
            <a:ext cx="982805" cy="2364383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5400000">
            <a:off x="6254797" y="2273525"/>
            <a:ext cx="982805" cy="2068630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6803877" y="4546448"/>
            <a:ext cx="336199" cy="43922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6829059" y="4974520"/>
            <a:ext cx="295870" cy="49748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4821569" y="5030674"/>
            <a:ext cx="362439" cy="44132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821565" y="4546448"/>
            <a:ext cx="368850" cy="41481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5200563" y="4961265"/>
            <a:ext cx="1628502" cy="2231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5240275" y="2329655"/>
            <a:ext cx="445228" cy="32303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4821567" y="2323305"/>
            <a:ext cx="418710" cy="34272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822970" y="4091538"/>
            <a:ext cx="440370" cy="40031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5253509" y="4117504"/>
            <a:ext cx="384063" cy="34841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5240275" y="2652691"/>
            <a:ext cx="13230" cy="144340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7352040" y="2815324"/>
            <a:ext cx="394617" cy="49140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7352043" y="3334872"/>
            <a:ext cx="385206" cy="448239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5737217" y="3334868"/>
            <a:ext cx="253167" cy="444878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5707116" y="2831080"/>
            <a:ext cx="283277" cy="48598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5990386" y="3334868"/>
            <a:ext cx="1361656" cy="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2820373" y="4689349"/>
            <a:ext cx="1850383" cy="899907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737246" y="1469281"/>
            <a:ext cx="587943" cy="5608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ПВ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V="1">
            <a:off x="1973921" y="1191006"/>
            <a:ext cx="6453279" cy="5746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1547664" y="1191022"/>
            <a:ext cx="7012471" cy="5747"/>
          </a:xfrm>
          <a:prstGeom prst="line">
            <a:avLst/>
          </a:prstGeom>
          <a:ln w="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2923713" y="2180713"/>
            <a:ext cx="1583383" cy="97060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 rot="9461551">
            <a:off x="2886407" y="1363588"/>
            <a:ext cx="2934518" cy="1333105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4071093">
            <a:off x="5267734" y="1705455"/>
            <a:ext cx="1445384" cy="543166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4071093">
            <a:off x="3994864" y="2500565"/>
            <a:ext cx="1343790" cy="513534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4535259" y="3635968"/>
            <a:ext cx="270992" cy="225633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5400000">
            <a:off x="3242714" y="3023791"/>
            <a:ext cx="982805" cy="1647662"/>
          </a:xfrm>
          <a:prstGeom prst="rect">
            <a:avLst/>
          </a:prstGeom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Полилиния 56"/>
          <p:cNvSpPr/>
          <p:nvPr/>
        </p:nvSpPr>
        <p:spPr>
          <a:xfrm rot="4071093" flipH="1">
            <a:off x="2968188" y="3045475"/>
            <a:ext cx="199380" cy="445944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rot="9268578">
            <a:off x="5881904" y="2371641"/>
            <a:ext cx="1092222" cy="535819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955022" y="3393863"/>
            <a:ext cx="363309" cy="41526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249948" y="3819777"/>
            <a:ext cx="302297" cy="50764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228759" y="3367583"/>
            <a:ext cx="323483" cy="42752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923712" y="3809128"/>
            <a:ext cx="394617" cy="491403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318322" y="3809127"/>
            <a:ext cx="910434" cy="1065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 rot="4071093">
            <a:off x="1595195" y="2832933"/>
            <a:ext cx="2450371" cy="907096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олилиния 59"/>
          <p:cNvSpPr/>
          <p:nvPr/>
        </p:nvSpPr>
        <p:spPr>
          <a:xfrm rot="4071093" flipH="1">
            <a:off x="3147852" y="3610366"/>
            <a:ext cx="878855" cy="1992837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62669" y="1405592"/>
            <a:ext cx="2974551" cy="453826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5400000">
            <a:off x="7673427" y="2455560"/>
            <a:ext cx="982805" cy="504957"/>
          </a:xfrm>
          <a:prstGeom prst="rect">
            <a:avLst/>
          </a:prstGeom>
          <a:solidFill>
            <a:schemeClr val="bg2">
              <a:lumMod val="10000"/>
            </a:schemeClr>
          </a:solidFill>
          <a:ln w="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Полилиния 67"/>
          <p:cNvSpPr/>
          <p:nvPr/>
        </p:nvSpPr>
        <p:spPr>
          <a:xfrm rot="4071093">
            <a:off x="4398048" y="4245289"/>
            <a:ext cx="537714" cy="210351"/>
          </a:xfrm>
          <a:custGeom>
            <a:avLst/>
            <a:gdLst>
              <a:gd name="connsiteX0" fmla="*/ 0 w 663575"/>
              <a:gd name="connsiteY0" fmla="*/ 0 h 320675"/>
              <a:gd name="connsiteX1" fmla="*/ 663575 w 663575"/>
              <a:gd name="connsiteY1" fmla="*/ 320675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320675">
                <a:moveTo>
                  <a:pt x="0" y="0"/>
                </a:moveTo>
                <a:lnTo>
                  <a:pt x="663575" y="320675"/>
                </a:lnTo>
              </a:path>
            </a:pathLst>
          </a:custGeom>
          <a:ln w="889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105483" y="1427813"/>
            <a:ext cx="1447152" cy="409417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374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93" y="3402199"/>
            <a:ext cx="6889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6" y="3819086"/>
            <a:ext cx="457554" cy="119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19" y="2906407"/>
            <a:ext cx="611612" cy="63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86" y="2216636"/>
            <a:ext cx="2682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483" y="2138623"/>
            <a:ext cx="274534" cy="4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02253"/>
              </p:ext>
            </p:extLst>
          </p:nvPr>
        </p:nvGraphicFramePr>
        <p:xfrm>
          <a:off x="1" y="701849"/>
          <a:ext cx="9143997" cy="6492240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808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8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12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80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80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6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80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10716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0888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44274"/>
              </p:ext>
            </p:extLst>
          </p:nvPr>
        </p:nvGraphicFramePr>
        <p:xfrm>
          <a:off x="0" y="892656"/>
          <a:ext cx="9144002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1800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18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6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1800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98094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27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208" r="7926" b="15699"/>
          <a:stretch/>
        </p:blipFill>
        <p:spPr bwMode="auto">
          <a:xfrm>
            <a:off x="425140" y="1289486"/>
            <a:ext cx="7747259" cy="50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Прямоугольник 68"/>
          <p:cNvSpPr/>
          <p:nvPr/>
        </p:nvSpPr>
        <p:spPr bwMode="auto">
          <a:xfrm rot="5400000">
            <a:off x="7335001" y="1439472"/>
            <a:ext cx="743666" cy="787117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 bwMode="auto">
          <a:xfrm rot="5400000">
            <a:off x="6908808" y="5083487"/>
            <a:ext cx="361724" cy="509134"/>
          </a:xfrm>
          <a:prstGeom prst="rect">
            <a:avLst/>
          </a:prstGeom>
          <a:ln w="0"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4" name="Прямоугольник 143"/>
          <p:cNvSpPr/>
          <p:nvPr/>
        </p:nvSpPr>
        <p:spPr bwMode="auto">
          <a:xfrm rot="5400000">
            <a:off x="7601438" y="2343778"/>
            <a:ext cx="165554" cy="17575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5" name="Прямоугольник 144"/>
          <p:cNvSpPr/>
          <p:nvPr/>
        </p:nvSpPr>
        <p:spPr bwMode="auto">
          <a:xfrm rot="5400000">
            <a:off x="3940969" y="3021367"/>
            <a:ext cx="165554" cy="17575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7319509" y="3507241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374321" y="4763648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 bwMode="auto">
          <a:xfrm rot="5400000">
            <a:off x="1510394" y="4582232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 bwMode="auto">
          <a:xfrm rot="5400000">
            <a:off x="1516063" y="4831696"/>
            <a:ext cx="0" cy="10658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 bwMode="auto">
          <a:xfrm rot="5400000">
            <a:off x="1508692" y="4607732"/>
            <a:ext cx="0" cy="3004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 bwMode="auto">
          <a:xfrm flipV="1">
            <a:off x="7345608" y="1499860"/>
            <a:ext cx="754784" cy="70500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 bwMode="auto">
          <a:xfrm>
            <a:off x="7345608" y="1508990"/>
            <a:ext cx="754784" cy="56950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6832616" y="1956533"/>
            <a:ext cx="343580" cy="248331"/>
            <a:chOff x="9409112" y="2562225"/>
            <a:chExt cx="481012" cy="347663"/>
          </a:xfrm>
        </p:grpSpPr>
        <p:sp>
          <p:nvSpPr>
            <p:cNvPr id="68" name="Прямоугольник 67"/>
            <p:cNvSpPr/>
            <p:nvPr/>
          </p:nvSpPr>
          <p:spPr bwMode="auto">
            <a:xfrm rot="5400000">
              <a:off x="9475786" y="2495551"/>
              <a:ext cx="347663" cy="481012"/>
            </a:xfrm>
            <a:prstGeom prst="rect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8" name="Прямая соединительная линия 167"/>
            <p:cNvCxnSpPr/>
            <p:nvPr/>
          </p:nvCxnSpPr>
          <p:spPr bwMode="auto">
            <a:xfrm rot="5400000" flipH="1" flipV="1">
              <a:off x="9475786" y="2495551"/>
              <a:ext cx="347663" cy="4810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auto">
            <a:xfrm rot="5400000" flipV="1">
              <a:off x="9475786" y="2495551"/>
              <a:ext cx="347663" cy="481012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Прямая соединительная линия 169"/>
          <p:cNvCxnSpPr/>
          <p:nvPr/>
        </p:nvCxnSpPr>
        <p:spPr bwMode="auto">
          <a:xfrm rot="5400000" flipH="1" flipV="1">
            <a:off x="6883512" y="5083487"/>
            <a:ext cx="361724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 bwMode="auto">
          <a:xfrm rot="5400000" flipH="1">
            <a:off x="6877846" y="5083487"/>
            <a:ext cx="361724" cy="5091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725333" y="4828294"/>
            <a:ext cx="333375" cy="77107"/>
            <a:chOff x="8208" y="14829"/>
            <a:chExt cx="1152" cy="255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208" y="14976"/>
              <a:ext cx="11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 noChangeAspect="1"/>
            </p:cNvGrpSpPr>
            <p:nvPr/>
          </p:nvGrpSpPr>
          <p:grpSpPr bwMode="auto">
            <a:xfrm rot="-3160631">
              <a:off x="8640" y="14832"/>
              <a:ext cx="255" cy="250"/>
              <a:chOff x="8640" y="11952"/>
              <a:chExt cx="318" cy="312"/>
            </a:xfrm>
          </p:grpSpPr>
          <p:sp>
            <p:nvSpPr>
              <p:cNvPr id="6151" name="Oval 7"/>
              <p:cNvSpPr>
                <a:spLocks noChangeAspect="1" noChangeArrowheads="1"/>
              </p:cNvSpPr>
              <p:nvPr/>
            </p:nvSpPr>
            <p:spPr bwMode="auto">
              <a:xfrm>
                <a:off x="8640" y="11952"/>
                <a:ext cx="312" cy="3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AutoShape 8"/>
              <p:cNvSpPr>
                <a:spLocks noChangeAspect="1" noChangeArrowheads="1"/>
              </p:cNvSpPr>
              <p:nvPr/>
            </p:nvSpPr>
            <p:spPr bwMode="auto">
              <a:xfrm rot="8594583">
                <a:off x="8646" y="11973"/>
                <a:ext cx="31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AutoShape 9"/>
              <p:cNvSpPr>
                <a:spLocks noChangeAspect="1" noChangeArrowheads="1"/>
              </p:cNvSpPr>
              <p:nvPr/>
            </p:nvSpPr>
            <p:spPr bwMode="auto">
              <a:xfrm rot="8594583">
                <a:off x="8735" y="12060"/>
                <a:ext cx="142" cy="1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2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AutoShape 10"/>
              <p:cNvSpPr>
                <a:spLocks noChangeAspect="1" noChangeArrowheads="1"/>
              </p:cNvSpPr>
              <p:nvPr/>
            </p:nvSpPr>
            <p:spPr bwMode="auto">
              <a:xfrm rot="-2114517">
                <a:off x="8796" y="12100"/>
                <a:ext cx="85" cy="1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685" y="12021"/>
                <a:ext cx="228" cy="1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0" name="Group 27"/>
          <p:cNvGrpSpPr>
            <a:grpSpLocks/>
          </p:cNvGrpSpPr>
          <p:nvPr/>
        </p:nvGrpSpPr>
        <p:grpSpPr bwMode="auto">
          <a:xfrm rot="5400000">
            <a:off x="2911597" y="5285032"/>
            <a:ext cx="328614" cy="151440"/>
            <a:chOff x="8156" y="14157"/>
            <a:chExt cx="936" cy="387"/>
          </a:xfrm>
        </p:grpSpPr>
        <p:sp>
          <p:nvSpPr>
            <p:cNvPr id="18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82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/>
                <a:t>Ш</a:t>
              </a:r>
              <a:endParaRPr lang="ru-RU" sz="2400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2687496" y="5227386"/>
            <a:ext cx="233258" cy="277967"/>
            <a:chOff x="2701777" y="6069271"/>
            <a:chExt cx="244519" cy="302135"/>
          </a:xfrm>
        </p:grpSpPr>
        <p:sp>
          <p:nvSpPr>
            <p:cNvPr id="184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  <a:cs typeface="Times New Roman" pitchFamily="18" charset="0"/>
                </a:rPr>
                <a:t>ш</a:t>
              </a:r>
            </a:p>
          </p:txBody>
        </p:sp>
        <p:sp>
          <p:nvSpPr>
            <p:cNvPr id="185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186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87" name="Group 9"/>
          <p:cNvGrpSpPr>
            <a:grpSpLocks/>
          </p:cNvGrpSpPr>
          <p:nvPr/>
        </p:nvGrpSpPr>
        <p:grpSpPr bwMode="auto">
          <a:xfrm>
            <a:off x="1985858" y="4863943"/>
            <a:ext cx="881488" cy="599287"/>
            <a:chOff x="6886" y="3416"/>
            <a:chExt cx="2159" cy="1352"/>
          </a:xfrm>
        </p:grpSpPr>
        <p:sp>
          <p:nvSpPr>
            <p:cNvPr id="188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89" name="Text Box 11"/>
            <p:cNvSpPr txBox="1">
              <a:spLocks noChangeArrowheads="1"/>
            </p:cNvSpPr>
            <p:nvPr/>
          </p:nvSpPr>
          <p:spPr bwMode="auto">
            <a:xfrm>
              <a:off x="6886" y="4286"/>
              <a:ext cx="105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БСМП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grpSp>
        <p:nvGrpSpPr>
          <p:cNvPr id="190" name="Group 27"/>
          <p:cNvGrpSpPr>
            <a:grpSpLocks/>
          </p:cNvGrpSpPr>
          <p:nvPr/>
        </p:nvGrpSpPr>
        <p:grpSpPr bwMode="auto">
          <a:xfrm rot="3265156">
            <a:off x="3182864" y="5331394"/>
            <a:ext cx="418491" cy="153413"/>
            <a:chOff x="8081" y="14148"/>
            <a:chExt cx="1192" cy="396"/>
          </a:xfrm>
        </p:grpSpPr>
        <p:sp>
          <p:nvSpPr>
            <p:cNvPr id="19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92" name="Text Box 29"/>
            <p:cNvSpPr txBox="1">
              <a:spLocks noChangeArrowheads="1"/>
            </p:cNvSpPr>
            <p:nvPr/>
          </p:nvSpPr>
          <p:spPr bwMode="auto">
            <a:xfrm rot="21571315">
              <a:off x="8081" y="14148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АСО</a:t>
              </a:r>
              <a:endParaRPr lang="ru-RU" sz="2400" dirty="0"/>
            </a:p>
          </p:txBody>
        </p:sp>
      </p:grpSp>
      <p:grpSp>
        <p:nvGrpSpPr>
          <p:cNvPr id="193" name="Группа 192"/>
          <p:cNvGrpSpPr/>
          <p:nvPr/>
        </p:nvGrpSpPr>
        <p:grpSpPr>
          <a:xfrm>
            <a:off x="5028767" y="2636912"/>
            <a:ext cx="407958" cy="288619"/>
            <a:chOff x="4288192" y="2716604"/>
            <a:chExt cx="503253" cy="307522"/>
          </a:xfrm>
        </p:grpSpPr>
        <p:grpSp>
          <p:nvGrpSpPr>
            <p:cNvPr id="194" name="Group 2"/>
            <p:cNvGrpSpPr>
              <a:grpSpLocks/>
            </p:cNvGrpSpPr>
            <p:nvPr/>
          </p:nvGrpSpPr>
          <p:grpSpPr bwMode="auto">
            <a:xfrm rot="16200000">
              <a:off x="4380208" y="2811882"/>
              <a:ext cx="307522" cy="116965"/>
              <a:chOff x="8283" y="4095"/>
              <a:chExt cx="864" cy="288"/>
            </a:xfrm>
          </p:grpSpPr>
          <p:sp>
            <p:nvSpPr>
              <p:cNvPr id="201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5" name="Group 2"/>
            <p:cNvGrpSpPr>
              <a:grpSpLocks/>
            </p:cNvGrpSpPr>
            <p:nvPr/>
          </p:nvGrpSpPr>
          <p:grpSpPr bwMode="auto">
            <a:xfrm rot="16200000">
              <a:off x="4574225" y="2806906"/>
              <a:ext cx="298879" cy="135561"/>
              <a:chOff x="8283" y="4095"/>
              <a:chExt cx="864" cy="288"/>
            </a:xfrm>
          </p:grpSpPr>
          <p:sp>
            <p:nvSpPr>
              <p:cNvPr id="199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6" name="Group 2"/>
            <p:cNvGrpSpPr>
              <a:grpSpLocks/>
            </p:cNvGrpSpPr>
            <p:nvPr/>
          </p:nvGrpSpPr>
          <p:grpSpPr bwMode="auto">
            <a:xfrm rot="16200000">
              <a:off x="4195236" y="2818202"/>
              <a:ext cx="298879" cy="112968"/>
              <a:chOff x="8283" y="4095"/>
              <a:chExt cx="864" cy="288"/>
            </a:xfrm>
          </p:grpSpPr>
          <p:sp>
            <p:nvSpPr>
              <p:cNvPr id="197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399227"/>
              </p:ext>
            </p:extLst>
          </p:nvPr>
        </p:nvGraphicFramePr>
        <p:xfrm>
          <a:off x="1" y="701849"/>
          <a:ext cx="9143997" cy="6492240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808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8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307200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270165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827113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644688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315590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62061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81439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902305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47808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10981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546074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149250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505564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4532154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82175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431196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709061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31742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922250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416351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59933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166936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57401"/>
                  </a:ext>
                </a:extLst>
              </a:tr>
              <a:tr h="121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264873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6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338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04146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386027"/>
                  </a:ext>
                </a:extLst>
              </a:tr>
              <a:tr h="8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020825"/>
                  </a:ext>
                </a:extLst>
              </a:tr>
              <a:tr h="40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662044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066152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314861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53487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8812202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73773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872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752516"/>
                  </a:ext>
                </a:extLst>
              </a:tr>
              <a:tr h="80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820819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060797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44402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164811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503366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606797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2165473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74171"/>
                  </a:ext>
                </a:extLst>
              </a:tr>
              <a:tr h="80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34990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6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429083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936840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458746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10758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16799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791767"/>
                  </a:ext>
                </a:extLst>
              </a:tr>
              <a:tr h="40439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175285"/>
                  </a:ext>
                </a:extLst>
              </a:tr>
              <a:tr h="80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964175"/>
                  </a:ext>
                </a:extLst>
              </a:tr>
              <a:tr h="40439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6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768118"/>
                  </a:ext>
                </a:extLst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10716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023247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8542"/>
              </p:ext>
            </p:extLst>
          </p:nvPr>
        </p:nvGraphicFramePr>
        <p:xfrm>
          <a:off x="0" y="892656"/>
          <a:ext cx="9144002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:a16="http://schemas.microsoft.com/office/drawing/2014/main" xmlns="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:a16="http://schemas.microsoft.com/office/drawing/2014/main" xmlns="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:a16="http://schemas.microsoft.com/office/drawing/2014/main" xmlns="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:a16="http://schemas.microsoft.com/office/drawing/2014/main" xmlns="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:a16="http://schemas.microsoft.com/office/drawing/2014/main" xmlns="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:a16="http://schemas.microsoft.com/office/drawing/2014/main" xmlns="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:a16="http://schemas.microsoft.com/office/drawing/2014/main" xmlns="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:a16="http://schemas.microsoft.com/office/drawing/2014/main" xmlns="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:a16="http://schemas.microsoft.com/office/drawing/2014/main" xmlns="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:a16="http://schemas.microsoft.com/office/drawing/2014/main" xmlns="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:a16="http://schemas.microsoft.com/office/drawing/2014/main" xmlns="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:a16="http://schemas.microsoft.com/office/drawing/2014/main" xmlns="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:a16="http://schemas.microsoft.com/office/drawing/2014/main" xmlns="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:a16="http://schemas.microsoft.com/office/drawing/2014/main" xmlns="" val="3675718121"/>
                    </a:ext>
                  </a:extLst>
                </a:gridCol>
              </a:tblGrid>
              <a:tr h="1800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64209"/>
                  </a:ext>
                </a:extLst>
              </a:tr>
              <a:tr h="18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441948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247442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62729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1985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97876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592420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6780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02843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73561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914329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6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54585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16178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6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6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6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030747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871999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355610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4324824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31861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32105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0637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34647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435857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301282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742978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3477118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08472"/>
                  </a:ext>
                </a:extLst>
              </a:tr>
              <a:tr h="90015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589573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364727"/>
                  </a:ext>
                </a:extLst>
              </a:tr>
              <a:tr h="9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78819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637303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0591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74273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18742"/>
                  </a:ext>
                </a:extLst>
              </a:tr>
              <a:tr h="180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664675"/>
                  </a:ext>
                </a:extLst>
              </a:tr>
              <a:tr h="1800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763538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175317"/>
                  </a:ext>
                </a:extLst>
              </a:tr>
              <a:tr h="90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3043064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27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619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pic>
        <p:nvPicPr>
          <p:cNvPr id="3074" name="Picture 2" descr="C:\Users\а\Application Data\Desktop\школа 2019-2020\АКТ безопасн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16219"/>
            <a:ext cx="4176464" cy="57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65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20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45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5" y="822101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64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5" y="1029635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69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5" y="1242813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48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55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4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8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3010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8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61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206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49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62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412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5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709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14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68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8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20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7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709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66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37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34" y="4437090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7001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29" y="2462920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4" y="2485586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7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32" y="2682902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71" y="2172635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825" y="1757597"/>
            <a:ext cx="659297" cy="278622"/>
            <a:chOff x="7847002" y="5565780"/>
            <a:chExt cx="922373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8" y="5565780"/>
              <a:ext cx="534387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32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0" y="7881234"/>
              <a:ext cx="158653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25" y="5654928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87" y="6311473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49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88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9" y="5910062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28" y="5346499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723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65" y="4973438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76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215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15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12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6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47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8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47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4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6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8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55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60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97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36" y="4245456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59" y="4542545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3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94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66" y="3963088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90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4008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55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97" y="5258055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97" y="545876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74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54" y="6427122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7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4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3" y="6655055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9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22" y="991080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62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5" y="2098040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27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8" y="986767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92" y="1788455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4" y="2682580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46" y="2004812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7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214"/>
            <a:ext cx="1838971" cy="20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4" y="2331872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6" y="2911956"/>
            <a:ext cx="419983" cy="1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70" y="1434447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202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66" y="3129670"/>
            <a:ext cx="1630249" cy="3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99" y="1603647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12" y="3455085"/>
            <a:ext cx="1530804" cy="33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6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51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582" y="3747635"/>
            <a:ext cx="314605" cy="2198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14" y="4059446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4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6" y="4242055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6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65" y="4536876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7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400" y="4545920"/>
            <a:ext cx="1617845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83" y="5207000"/>
            <a:ext cx="2042641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304"/>
            <a:ext cx="1369380" cy="3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82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608"/>
            <a:ext cx="1439912" cy="3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3" y="4911045"/>
            <a:ext cx="80832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66" y="975427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70" y="1228317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64" y="6530318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42" y="1698632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3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27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8" y="3209045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2" y="3236260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5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71" y="3777124"/>
            <a:ext cx="1332366" cy="3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81" y="4118455"/>
            <a:ext cx="2249643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69" y="4333902"/>
            <a:ext cx="2009192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40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6" y="4110519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8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25" y="4621920"/>
            <a:ext cx="475119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60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60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8" y="4900866"/>
            <a:ext cx="199957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59" y="5259188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88"/>
            <a:ext cx="96403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9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34"/>
            <a:ext cx="499164" cy="2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91" y="4987045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6" y="921889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42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50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20" y="2670473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2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4" y="2875670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6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16200000">
            <a:off x="3038362" y="6485532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24" y="6547331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44" y="6199215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79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5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37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42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38" y="2834848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63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31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300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9" y="4372429"/>
            <a:ext cx="938083" cy="1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5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87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5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63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50" y="4431420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6" y="5041472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60" y="5464430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50" y="4226179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79" y="4109360"/>
            <a:ext cx="1850192" cy="3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211" y="5602767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26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65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56" y="6023455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62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40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70" y="2314377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45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39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104" y="2504875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91" y="2362000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21" y="2415289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77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38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93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99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99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99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16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16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16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87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16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91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604" y="6380644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27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457200"/>
            <a:ext cx="9931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26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снимок)</a:t>
            </a:r>
          </a:p>
        </p:txBody>
      </p:sp>
      <p:sp>
        <p:nvSpPr>
          <p:cNvPr id="12" name="Выноска 1 197"/>
          <p:cNvSpPr>
            <a:spLocks/>
          </p:cNvSpPr>
          <p:nvPr/>
        </p:nvSpPr>
        <p:spPr bwMode="auto">
          <a:xfrm>
            <a:off x="5652120" y="2749570"/>
            <a:ext cx="3717544" cy="1080642"/>
          </a:xfrm>
          <a:prstGeom prst="borderCallout1">
            <a:avLst>
              <a:gd name="adj1" fmla="val 1273"/>
              <a:gd name="adj2" fmla="val -34"/>
              <a:gd name="adj3" fmla="val -66777"/>
              <a:gd name="adj4" fmla="val -24879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368615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«Дербентский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Нюгди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nugdischool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@mail</a:t>
            </a:r>
            <a:r>
              <a:rPr lang="en-US" sz="1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хадов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Аяз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Акрамович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014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\Application Data\Desktop\кар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4"/>
          <a:stretch/>
        </p:blipFill>
        <p:spPr bwMode="auto">
          <a:xfrm>
            <a:off x="1294419" y="919767"/>
            <a:ext cx="6180992" cy="49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18629"/>
              </p:ext>
            </p:extLst>
          </p:nvPr>
        </p:nvGraphicFramePr>
        <p:xfrm>
          <a:off x="8" y="5229200"/>
          <a:ext cx="9135561" cy="1541296"/>
        </p:xfrm>
        <a:graphic>
          <a:graphicData uri="http://schemas.openxmlformats.org/drawingml/2006/table">
            <a:tbl>
              <a:tblPr/>
              <a:tblGrid>
                <a:gridCol w="812049"/>
                <a:gridCol w="812049"/>
                <a:gridCol w="750823"/>
                <a:gridCol w="568757"/>
                <a:gridCol w="1002174"/>
                <a:gridCol w="837830"/>
                <a:gridCol w="1611210"/>
                <a:gridCol w="1607987"/>
                <a:gridCol w="113268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12х40 м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480 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86/10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1986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12х20м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240 м2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50/4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20х40м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800 м2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140/10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4" name="Picture 76"/>
          <p:cNvPicPr>
            <a:picLocks noChangeAspect="1" noChangeArrowheads="1"/>
          </p:cNvPicPr>
          <p:nvPr/>
        </p:nvPicPr>
        <p:blipFill>
          <a:blip r:embed="rId3" cstate="print"/>
          <a:srcRect l="15893" t="30143" r="7321" b="17000"/>
          <a:stretch>
            <a:fillRect/>
          </a:stretch>
        </p:blipFill>
        <p:spPr bwMode="auto">
          <a:xfrm>
            <a:off x="5274" y="919745"/>
            <a:ext cx="105708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7" name="Прямая со стрелкой 66"/>
          <p:cNvCxnSpPr/>
          <p:nvPr/>
        </p:nvCxnSpPr>
        <p:spPr>
          <a:xfrm>
            <a:off x="4862737" y="2785193"/>
            <a:ext cx="1223222" cy="171990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2" name="TextBox 36"/>
          <p:cNvSpPr txBox="1">
            <a:spLocks noChangeArrowheads="1"/>
          </p:cNvSpPr>
          <p:nvPr/>
        </p:nvSpPr>
        <p:spPr bwMode="auto">
          <a:xfrm>
            <a:off x="50283" y="3512081"/>
            <a:ext cx="3131886" cy="1668092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54" tIns="63980" rIns="127954" bIns="63980">
            <a:spAutoFit/>
          </a:bodyPr>
          <a:lstStyle>
            <a:defPPr>
              <a:defRPr lang="ru-RU"/>
            </a:defPPr>
            <a:lvl1pPr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635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6113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5875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площадь территории –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3,65 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количество проживающего населения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2185  чел.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(из них детей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350) 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домов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–437 (из них нежилых 0);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социально-значимых объектов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котельных –1;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 –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школы –1</a:t>
            </a: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4451860" y="2949902"/>
            <a:ext cx="401276" cy="31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5324" rIns="0" bIns="35324" anchor="ctr">
            <a:spAutoFit/>
          </a:bodyPr>
          <a:lstStyle/>
          <a:p>
            <a:pPr algn="ctr" defTabSz="7096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 </a:t>
            </a:r>
            <a:r>
              <a:rPr lang="ru-RU" sz="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мчс</a:t>
            </a:r>
            <a:endParaRPr lang="ru-RU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609807" y="3011974"/>
            <a:ext cx="1682070" cy="856157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ПЧ-МЧС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м-р в/с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Шайдаев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Э.А. </a:t>
            </a: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8-928-056-30-30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Диспетчерская</a:t>
            </a: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8-928-055-15-05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96721" y="916252"/>
            <a:ext cx="2786823" cy="893944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РОВД по Дербентскому району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Сеидов М.М.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раб: 4-51-10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Дежурная часть –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4-43-36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53"/>
          <p:cNvGrpSpPr>
            <a:grpSpLocks/>
          </p:cNvGrpSpPr>
          <p:nvPr/>
        </p:nvGrpSpPr>
        <p:grpSpPr bwMode="auto">
          <a:xfrm>
            <a:off x="5318645" y="2772903"/>
            <a:ext cx="495329" cy="262255"/>
            <a:chOff x="2293" y="3992"/>
            <a:chExt cx="87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62" y="3992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ЦРБ</a:t>
              </a:r>
            </a:p>
            <a:p>
              <a:pPr algn="ctr" defTabSz="9127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79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black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80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defTabSz="9537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black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8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defTabSz="95374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800" dirty="0">
                  <a:solidFill>
                    <a:prstClr val="black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6217641" y="1810196"/>
            <a:ext cx="2466407" cy="1174896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88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 «Дербентская ЦРБ»  </a:t>
            </a:r>
          </a:p>
          <a:p>
            <a:pPr algn="ctr" defTabSz="55880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РД г. Дербент, ул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Шаболдаева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48</a:t>
            </a:r>
          </a:p>
          <a:p>
            <a:pPr algn="ctr" defTabSz="55880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Главный врач 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Демирова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Р.Р.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5880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4-28-88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588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приемного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отделения</a:t>
            </a:r>
          </a:p>
          <a:p>
            <a:pPr algn="ctr" defTabSz="5588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7(87240)2-81-72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5436102" y="3054284"/>
            <a:ext cx="658813" cy="1479189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Прямая со стрелкой 35"/>
          <p:cNvCxnSpPr>
            <a:endCxn id="119" idx="0"/>
          </p:cNvCxnSpPr>
          <p:nvPr/>
        </p:nvCxnSpPr>
        <p:spPr>
          <a:xfrm>
            <a:off x="4970814" y="2619587"/>
            <a:ext cx="1144549" cy="1906871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1" name="Прямоугольник 40"/>
          <p:cNvSpPr/>
          <p:nvPr/>
        </p:nvSpPr>
        <p:spPr>
          <a:xfrm>
            <a:off x="5539734" y="3322791"/>
            <a:ext cx="528877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74355" y="3205883"/>
            <a:ext cx="528877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Нюгдинская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Х.Д.Авшалумова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49"/>
          <p:cNvGrpSpPr>
            <a:grpSpLocks/>
          </p:cNvGrpSpPr>
          <p:nvPr/>
        </p:nvGrpSpPr>
        <p:grpSpPr bwMode="auto">
          <a:xfrm>
            <a:off x="6079103" y="4419349"/>
            <a:ext cx="335634" cy="196998"/>
            <a:chOff x="2018" y="2750"/>
            <a:chExt cx="361" cy="309"/>
          </a:xfrm>
        </p:grpSpPr>
        <p:sp>
          <p:nvSpPr>
            <p:cNvPr id="28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6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8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 fontAlgn="base">
                <a:lnSpc>
                  <a:spcPct val="62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defTabSz="953744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5156503" y="3572780"/>
            <a:ext cx="528877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Freeform 62"/>
          <p:cNvSpPr>
            <a:spLocks/>
          </p:cNvSpPr>
          <p:nvPr/>
        </p:nvSpPr>
        <p:spPr bwMode="auto">
          <a:xfrm>
            <a:off x="4402611" y="2647795"/>
            <a:ext cx="398814" cy="241687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4426776" y="2679750"/>
            <a:ext cx="0" cy="4399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 defTabSz="95374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3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15" y="1785542"/>
            <a:ext cx="374166" cy="3294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4230</Words>
  <Application>Microsoft Office PowerPoint</Application>
  <PresentationFormat>Экран (4:3)</PresentationFormat>
  <Paragraphs>1633</Paragraphs>
  <Slides>30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CorelDRAW</vt:lpstr>
      <vt:lpstr>Clip</vt:lpstr>
      <vt:lpstr>Ответственный за обработку:  Мирзоев м.б. Тел.: (8960) 421 46 81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а</cp:lastModifiedBy>
  <cp:revision>113</cp:revision>
  <cp:lastPrinted>2019-01-30T12:01:37Z</cp:lastPrinted>
  <dcterms:created xsi:type="dcterms:W3CDTF">2015-10-24T05:28:36Z</dcterms:created>
  <dcterms:modified xsi:type="dcterms:W3CDTF">2019-10-24T15:39:16Z</dcterms:modified>
</cp:coreProperties>
</file>